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4660"/>
  </p:normalViewPr>
  <p:slideViewPr>
    <p:cSldViewPr snapToGrid="0">
      <p:cViewPr varScale="1">
        <p:scale>
          <a:sx n="69" d="100"/>
          <a:sy n="69" d="100"/>
        </p:scale>
        <p:origin x="90" y="6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9/24/2018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9/24/2018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9/24/2018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9/24/2018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9/24/2018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BBCC9-7A99-4F37-9163-F7957E9F6DC8}"/>
              </a:ext>
            </a:extLst>
          </p:cNvPr>
          <p:cNvSpPr>
            <a:spLocks noGrp="1"/>
          </p:cNvSpPr>
          <p:nvPr>
            <p:ph type="ctrTitle"/>
          </p:nvPr>
        </p:nvSpPr>
        <p:spPr>
          <a:xfrm>
            <a:off x="1915385" y="1288473"/>
            <a:ext cx="8361229" cy="2999990"/>
          </a:xfrm>
        </p:spPr>
        <p:txBody>
          <a:bodyPr/>
          <a:lstStyle/>
          <a:p>
            <a:r>
              <a:rPr lang="en-US" sz="5400" dirty="0"/>
              <a:t>Case Study</a:t>
            </a:r>
            <a:br>
              <a:rPr lang="en-US" sz="5400" dirty="0"/>
            </a:br>
            <a:r>
              <a:rPr lang="en-US" sz="5000" dirty="0"/>
              <a:t>Alternative Treatment Standards for Contaminated Soils</a:t>
            </a:r>
          </a:p>
        </p:txBody>
      </p:sp>
      <p:sp>
        <p:nvSpPr>
          <p:cNvPr id="3" name="Subtitle 2">
            <a:extLst>
              <a:ext uri="{FF2B5EF4-FFF2-40B4-BE49-F238E27FC236}">
                <a16:creationId xmlns:a16="http://schemas.microsoft.com/office/drawing/2014/main" id="{E42C504F-F38D-41A2-8CFF-CDA332149202}"/>
              </a:ext>
            </a:extLst>
          </p:cNvPr>
          <p:cNvSpPr>
            <a:spLocks noGrp="1"/>
          </p:cNvSpPr>
          <p:nvPr>
            <p:ph type="subTitle" idx="1"/>
          </p:nvPr>
        </p:nvSpPr>
        <p:spPr>
          <a:xfrm>
            <a:off x="1537596" y="4461164"/>
            <a:ext cx="9116291" cy="858981"/>
          </a:xfrm>
        </p:spPr>
        <p:txBody>
          <a:bodyPr/>
          <a:lstStyle/>
          <a:p>
            <a:r>
              <a:rPr lang="en-US" sz="2000" dirty="0"/>
              <a:t>Martin E. Sánchez</a:t>
            </a:r>
          </a:p>
          <a:p>
            <a:r>
              <a:rPr lang="en-US" sz="2000" dirty="0"/>
              <a:t>NJDEP</a:t>
            </a:r>
          </a:p>
          <a:p>
            <a:endParaRPr lang="en-US" dirty="0"/>
          </a:p>
        </p:txBody>
      </p:sp>
    </p:spTree>
    <p:extLst>
      <p:ext uri="{BB962C8B-B14F-4D97-AF65-F5344CB8AC3E}">
        <p14:creationId xmlns:p14="http://schemas.microsoft.com/office/powerpoint/2010/main" val="1424909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E807223-DF88-4D6D-970E-08919E5E02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Content Placeholder 9">
            <a:extLst>
              <a:ext uri="{FF2B5EF4-FFF2-40B4-BE49-F238E27FC236}">
                <a16:creationId xmlns:a16="http://schemas.microsoft.com/office/drawing/2014/main" id="{D7195F41-D9CE-483D-9775-D08795B5BB44}"/>
              </a:ext>
            </a:extLst>
          </p:cNvPr>
          <p:cNvPicPr>
            <a:picLocks noGrp="1" noChangeAspect="1"/>
          </p:cNvPicPr>
          <p:nvPr>
            <p:ph idx="1"/>
          </p:nvPr>
        </p:nvPicPr>
        <p:blipFill rotWithShape="1">
          <a:blip r:embed="rId2"/>
          <a:srcRect t="8882" r="1" b="1"/>
          <a:stretch/>
        </p:blipFill>
        <p:spPr>
          <a:xfrm>
            <a:off x="-1" y="10"/>
            <a:ext cx="12188652" cy="6857990"/>
          </a:xfrm>
          <a:prstGeom prst="rect">
            <a:avLst/>
          </a:prstGeom>
        </p:spPr>
      </p:pic>
      <p:sp>
        <p:nvSpPr>
          <p:cNvPr id="17" name="Rectangle 16">
            <a:extLst>
              <a:ext uri="{FF2B5EF4-FFF2-40B4-BE49-F238E27FC236}">
                <a16:creationId xmlns:a16="http://schemas.microsoft.com/office/drawing/2014/main" id="{2078F889-8780-48D5-8B9E-DF8B130637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8" y="0"/>
            <a:ext cx="12192000" cy="6858000"/>
          </a:xfrm>
          <a:prstGeom prst="rect">
            <a:avLst/>
          </a:prstGeom>
          <a:gradFill flip="none" rotWithShape="1">
            <a:gsLst>
              <a:gs pos="20000">
                <a:schemeClr val="tx2">
                  <a:alpha val="70000"/>
                </a:schemeClr>
              </a:gs>
              <a:gs pos="100000">
                <a:schemeClr val="tx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42CC7D-DAC8-4F3E-8166-75C3AFCAE94D}"/>
              </a:ext>
            </a:extLst>
          </p:cNvPr>
          <p:cNvSpPr>
            <a:spLocks noGrp="1"/>
          </p:cNvSpPr>
          <p:nvPr>
            <p:ph type="title"/>
          </p:nvPr>
        </p:nvSpPr>
        <p:spPr>
          <a:xfrm>
            <a:off x="1371600" y="685800"/>
            <a:ext cx="9601200" cy="1004455"/>
          </a:xfrm>
        </p:spPr>
        <p:txBody>
          <a:bodyPr vert="horz" lIns="91440" tIns="45720" rIns="91440" bIns="45720" rtlCol="0" anchor="t">
            <a:normAutofit/>
          </a:bodyPr>
          <a:lstStyle/>
          <a:p>
            <a:pPr>
              <a:lnSpc>
                <a:spcPct val="89000"/>
              </a:lnSpc>
            </a:pPr>
            <a:r>
              <a:rPr lang="en-US" sz="4400" dirty="0">
                <a:solidFill>
                  <a:schemeClr val="bg2"/>
                </a:solidFill>
              </a:rPr>
              <a:t>Background</a:t>
            </a:r>
          </a:p>
        </p:txBody>
      </p:sp>
      <p:sp>
        <p:nvSpPr>
          <p:cNvPr id="19" name="Rectangle 18">
            <a:extLst>
              <a:ext uri="{FF2B5EF4-FFF2-40B4-BE49-F238E27FC236}">
                <a16:creationId xmlns:a16="http://schemas.microsoft.com/office/drawing/2014/main" id="{3A4CABA2-22A0-44B2-BD92-28FF73FCEA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a:extLst>
              <a:ext uri="{FF2B5EF4-FFF2-40B4-BE49-F238E27FC236}">
                <a16:creationId xmlns:a16="http://schemas.microsoft.com/office/drawing/2014/main" id="{7BCDCB59-92A2-400C-ABC9-52FC0DA5BF0F}"/>
              </a:ext>
            </a:extLst>
          </p:cNvPr>
          <p:cNvSpPr>
            <a:spLocks noGrp="1"/>
          </p:cNvSpPr>
          <p:nvPr>
            <p:ph type="body" sz="half" idx="2"/>
          </p:nvPr>
        </p:nvSpPr>
        <p:spPr>
          <a:xfrm>
            <a:off x="1371600" y="1690255"/>
            <a:ext cx="9601200" cy="4655127"/>
          </a:xfrm>
        </p:spPr>
        <p:txBody>
          <a:bodyPr vert="horz" lIns="91440" tIns="45720" rIns="91440" bIns="45720" rtlCol="0">
            <a:normAutofit/>
          </a:bodyPr>
          <a:lstStyle/>
          <a:p>
            <a:pPr marL="457200" indent="-457200">
              <a:lnSpc>
                <a:spcPct val="94000"/>
              </a:lnSpc>
              <a:spcAft>
                <a:spcPts val="1200"/>
              </a:spcAft>
              <a:buFont typeface="Arial" panose="020B0604020202020204" pitchFamily="34" charset="0"/>
              <a:buChar char="•"/>
            </a:pPr>
            <a:r>
              <a:rPr lang="en-US" sz="2800" dirty="0">
                <a:solidFill>
                  <a:schemeClr val="bg2"/>
                </a:solidFill>
              </a:rPr>
              <a:t>Remediation project generated diesel impacted and historical fill lead impacted contaminated soil kept in two (2) separate piles.</a:t>
            </a:r>
          </a:p>
          <a:p>
            <a:pPr marL="457200" indent="-457200">
              <a:lnSpc>
                <a:spcPct val="94000"/>
              </a:lnSpc>
              <a:spcAft>
                <a:spcPts val="1200"/>
              </a:spcAft>
              <a:buFont typeface="Arial" panose="020B0604020202020204" pitchFamily="34" charset="0"/>
              <a:buChar char="•"/>
            </a:pPr>
            <a:r>
              <a:rPr lang="en-US" sz="2800" dirty="0">
                <a:solidFill>
                  <a:schemeClr val="bg2"/>
                </a:solidFill>
              </a:rPr>
              <a:t>Diesel impacted soil were shipped to a solid waste facility approved to accept petroleum impacted soils.</a:t>
            </a:r>
          </a:p>
          <a:p>
            <a:pPr marL="457200" indent="-457200">
              <a:lnSpc>
                <a:spcPct val="94000"/>
              </a:lnSpc>
              <a:spcAft>
                <a:spcPts val="1200"/>
              </a:spcAft>
              <a:buFont typeface="Arial" panose="020B0604020202020204" pitchFamily="34" charset="0"/>
              <a:buChar char="•"/>
            </a:pPr>
            <a:r>
              <a:rPr lang="en-US" sz="2800" dirty="0">
                <a:solidFill>
                  <a:schemeClr val="bg2"/>
                </a:solidFill>
              </a:rPr>
              <a:t>Approx. 100 tons of contaminated soils were shipped</a:t>
            </a:r>
          </a:p>
          <a:p>
            <a:pPr marL="457200" indent="-457200">
              <a:lnSpc>
                <a:spcPct val="94000"/>
              </a:lnSpc>
              <a:spcAft>
                <a:spcPts val="1200"/>
              </a:spcAft>
              <a:buFont typeface="Arial" panose="020B0604020202020204" pitchFamily="34" charset="0"/>
              <a:buChar char="•"/>
            </a:pPr>
            <a:r>
              <a:rPr lang="en-US" sz="2800" dirty="0">
                <a:solidFill>
                  <a:schemeClr val="bg2"/>
                </a:solidFill>
              </a:rPr>
              <a:t>SW facility processed the contaminated soils along with other loads received that day.</a:t>
            </a:r>
          </a:p>
          <a:p>
            <a:pPr marL="457200" indent="-457200">
              <a:lnSpc>
                <a:spcPct val="94000"/>
              </a:lnSpc>
              <a:spcAft>
                <a:spcPts val="1200"/>
              </a:spcAft>
              <a:buFont typeface="Arial" panose="020B0604020202020204" pitchFamily="34" charset="0"/>
              <a:buChar char="•"/>
            </a:pPr>
            <a:r>
              <a:rPr lang="en-US" sz="2800" dirty="0">
                <a:solidFill>
                  <a:schemeClr val="bg2"/>
                </a:solidFill>
              </a:rPr>
              <a:t>Approx. 3,000 tons were staged onsite after processing.</a:t>
            </a:r>
          </a:p>
          <a:p>
            <a:pPr marL="384048" indent="-384048">
              <a:lnSpc>
                <a:spcPct val="94000"/>
              </a:lnSpc>
              <a:spcAft>
                <a:spcPts val="200"/>
              </a:spcAft>
              <a:buFont typeface="Franklin Gothic Book" panose="020B0503020102020204" pitchFamily="34" charset="0"/>
              <a:buChar char="§"/>
            </a:pPr>
            <a:endParaRPr lang="en-US" sz="2800" dirty="0">
              <a:solidFill>
                <a:schemeClr val="bg2"/>
              </a:solidFill>
            </a:endParaRPr>
          </a:p>
        </p:txBody>
      </p:sp>
    </p:spTree>
    <p:extLst>
      <p:ext uri="{BB962C8B-B14F-4D97-AF65-F5344CB8AC3E}">
        <p14:creationId xmlns:p14="http://schemas.microsoft.com/office/powerpoint/2010/main" val="3214810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3CE1B-92FC-4530-82FE-0FCACC54875A}"/>
              </a:ext>
            </a:extLst>
          </p:cNvPr>
          <p:cNvSpPr>
            <a:spLocks noGrp="1"/>
          </p:cNvSpPr>
          <p:nvPr>
            <p:ph type="title"/>
          </p:nvPr>
        </p:nvSpPr>
        <p:spPr>
          <a:xfrm>
            <a:off x="1371600" y="685800"/>
            <a:ext cx="9601200" cy="1143000"/>
          </a:xfrm>
        </p:spPr>
        <p:txBody>
          <a:bodyPr/>
          <a:lstStyle/>
          <a:p>
            <a:r>
              <a:rPr lang="en-US" dirty="0"/>
              <a:t>Investigation Findings</a:t>
            </a:r>
          </a:p>
        </p:txBody>
      </p:sp>
      <p:sp>
        <p:nvSpPr>
          <p:cNvPr id="3" name="Content Placeholder 2">
            <a:extLst>
              <a:ext uri="{FF2B5EF4-FFF2-40B4-BE49-F238E27FC236}">
                <a16:creationId xmlns:a16="http://schemas.microsoft.com/office/drawing/2014/main" id="{E7E37D19-34D8-4B7C-B7C8-AD7246DD598A}"/>
              </a:ext>
            </a:extLst>
          </p:cNvPr>
          <p:cNvSpPr>
            <a:spLocks noGrp="1"/>
          </p:cNvSpPr>
          <p:nvPr>
            <p:ph idx="1"/>
          </p:nvPr>
        </p:nvSpPr>
        <p:spPr>
          <a:xfrm>
            <a:off x="1371600" y="1828800"/>
            <a:ext cx="9601200" cy="4100945"/>
          </a:xfrm>
        </p:spPr>
        <p:txBody>
          <a:bodyPr>
            <a:normAutofit/>
          </a:bodyPr>
          <a:lstStyle/>
          <a:p>
            <a:r>
              <a:rPr lang="en-US" sz="2400" dirty="0"/>
              <a:t>Remediation project LSRP contacted SW facility that when preparing the shipment on-site subcontractor inadvertently comingled the hazardous and non-hazardous piles.</a:t>
            </a:r>
          </a:p>
          <a:p>
            <a:r>
              <a:rPr lang="en-US" sz="2400" dirty="0"/>
              <a:t>The pile holding Pb impacted contaminated soils had TCLP result of 6.21 mg/L.</a:t>
            </a:r>
          </a:p>
          <a:p>
            <a:r>
              <a:rPr lang="en-US" sz="2400" dirty="0"/>
              <a:t>Upon receipt at the SW facility, the hazardous waste soil were further mixed with approx. 40 additional loads of non-hazardous soil before it was informed of the error.</a:t>
            </a:r>
          </a:p>
          <a:p>
            <a:r>
              <a:rPr lang="en-US" sz="2400" dirty="0"/>
              <a:t>SW facility contacted the Department of the unmanifested shipment.</a:t>
            </a:r>
          </a:p>
        </p:txBody>
      </p:sp>
    </p:spTree>
    <p:extLst>
      <p:ext uri="{BB962C8B-B14F-4D97-AF65-F5344CB8AC3E}">
        <p14:creationId xmlns:p14="http://schemas.microsoft.com/office/powerpoint/2010/main" val="4207004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FF5FE-7859-4EE7-9734-92C65FB3D474}"/>
              </a:ext>
            </a:extLst>
          </p:cNvPr>
          <p:cNvSpPr>
            <a:spLocks noGrp="1"/>
          </p:cNvSpPr>
          <p:nvPr>
            <p:ph type="title"/>
          </p:nvPr>
        </p:nvSpPr>
        <p:spPr>
          <a:xfrm>
            <a:off x="1371600" y="353291"/>
            <a:ext cx="9601200" cy="893618"/>
          </a:xfrm>
        </p:spPr>
        <p:txBody>
          <a:bodyPr/>
          <a:lstStyle/>
          <a:p>
            <a:r>
              <a:rPr lang="en-US" dirty="0"/>
              <a:t>Dilution Prohibition</a:t>
            </a:r>
          </a:p>
        </p:txBody>
      </p:sp>
      <p:sp>
        <p:nvSpPr>
          <p:cNvPr id="3" name="Content Placeholder 2">
            <a:extLst>
              <a:ext uri="{FF2B5EF4-FFF2-40B4-BE49-F238E27FC236}">
                <a16:creationId xmlns:a16="http://schemas.microsoft.com/office/drawing/2014/main" id="{CD26A078-E402-4CF2-A2EA-0645B7B59D55}"/>
              </a:ext>
            </a:extLst>
          </p:cNvPr>
          <p:cNvSpPr>
            <a:spLocks noGrp="1"/>
          </p:cNvSpPr>
          <p:nvPr>
            <p:ph idx="1"/>
          </p:nvPr>
        </p:nvSpPr>
        <p:spPr>
          <a:xfrm>
            <a:off x="1371600" y="1149927"/>
            <a:ext cx="9601200" cy="5250873"/>
          </a:xfrm>
        </p:spPr>
        <p:txBody>
          <a:bodyPr>
            <a:normAutofit lnSpcReduction="10000"/>
          </a:bodyPr>
          <a:lstStyle/>
          <a:p>
            <a:pPr>
              <a:spcBef>
                <a:spcPts val="1200"/>
              </a:spcBef>
            </a:pPr>
            <a:r>
              <a:rPr lang="en-US" sz="2400" dirty="0"/>
              <a:t>The Department determined that since the soil was hazardous waste at the point of generation(excavation), the LDR standards still apply to the resultant mixture.</a:t>
            </a:r>
          </a:p>
          <a:p>
            <a:pPr>
              <a:spcBef>
                <a:spcPts val="1200"/>
              </a:spcBef>
            </a:pPr>
            <a:r>
              <a:rPr lang="en-US" sz="2400" dirty="0"/>
              <a:t>The Department proposed that a representative sample of the processed soil be taken for LDR compliance purposes. </a:t>
            </a:r>
          </a:p>
          <a:p>
            <a:r>
              <a:rPr lang="en-US" sz="2400" dirty="0"/>
              <a:t>As per 40 CFR </a:t>
            </a:r>
            <a:r>
              <a:rPr lang="en-US" sz="2400" b="1" dirty="0"/>
              <a:t>268.3  - Dilution is prohibited as a substitute for treatment.</a:t>
            </a:r>
          </a:p>
          <a:p>
            <a:pPr marL="0" indent="0">
              <a:buNone/>
            </a:pPr>
            <a:r>
              <a:rPr lang="en-US" sz="2400" dirty="0"/>
              <a:t>(a) Except as provided in paragraph (b) of this section, </a:t>
            </a:r>
            <a:r>
              <a:rPr lang="en-US" sz="2400" b="1" dirty="0"/>
              <a:t>no generator</a:t>
            </a:r>
            <a:r>
              <a:rPr lang="en-US" sz="2400" dirty="0"/>
              <a:t>, transporter, handler, or owner or operator of a treatment, storage, or disposal facility shall in any way </a:t>
            </a:r>
            <a:r>
              <a:rPr lang="en-US" sz="2400" b="1" dirty="0"/>
              <a:t>dilute a restricted waste or the residual from treatment of a restricted waste as a substitute for adequate treatment to achieve compliance with subpart D of this part</a:t>
            </a:r>
            <a:r>
              <a:rPr lang="en-US" sz="2400" dirty="0"/>
              <a:t>, to circumvent the effective date of a prohibition in subpart C of this part, to otherwise avoid a prohibition in subpart C of this part, or to circumvent a land disposal prohibition imposed by RCRA section 3004. </a:t>
            </a:r>
          </a:p>
          <a:p>
            <a:pPr>
              <a:spcBef>
                <a:spcPts val="1200"/>
              </a:spcBef>
            </a:pPr>
            <a:endParaRPr lang="en-US" dirty="0"/>
          </a:p>
        </p:txBody>
      </p:sp>
    </p:spTree>
    <p:extLst>
      <p:ext uri="{BB962C8B-B14F-4D97-AF65-F5344CB8AC3E}">
        <p14:creationId xmlns:p14="http://schemas.microsoft.com/office/powerpoint/2010/main" val="1000972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32603-DB71-494C-8EC8-25E29076CAD5}"/>
              </a:ext>
            </a:extLst>
          </p:cNvPr>
          <p:cNvSpPr>
            <a:spLocks noGrp="1"/>
          </p:cNvSpPr>
          <p:nvPr>
            <p:ph type="title"/>
          </p:nvPr>
        </p:nvSpPr>
        <p:spPr>
          <a:xfrm>
            <a:off x="1371600" y="685800"/>
            <a:ext cx="9601200" cy="865909"/>
          </a:xfrm>
        </p:spPr>
        <p:txBody>
          <a:bodyPr/>
          <a:lstStyle/>
          <a:p>
            <a:r>
              <a:rPr lang="en-US" dirty="0"/>
              <a:t>LSRP Response to NJDEP Position</a:t>
            </a:r>
          </a:p>
        </p:txBody>
      </p:sp>
      <p:sp>
        <p:nvSpPr>
          <p:cNvPr id="3" name="Content Placeholder 2">
            <a:extLst>
              <a:ext uri="{FF2B5EF4-FFF2-40B4-BE49-F238E27FC236}">
                <a16:creationId xmlns:a16="http://schemas.microsoft.com/office/drawing/2014/main" id="{D2BA34C8-C065-4A32-A2C7-E1D54925ADA7}"/>
              </a:ext>
            </a:extLst>
          </p:cNvPr>
          <p:cNvSpPr>
            <a:spLocks noGrp="1"/>
          </p:cNvSpPr>
          <p:nvPr>
            <p:ph idx="1"/>
          </p:nvPr>
        </p:nvSpPr>
        <p:spPr>
          <a:xfrm>
            <a:off x="1371600" y="1676401"/>
            <a:ext cx="9601200" cy="4862944"/>
          </a:xfrm>
        </p:spPr>
        <p:txBody>
          <a:bodyPr>
            <a:noAutofit/>
          </a:bodyPr>
          <a:lstStyle/>
          <a:p>
            <a:r>
              <a:rPr lang="en-US" sz="2400" dirty="0"/>
              <a:t>LSRP elected to comply with the alternative soil treatment standards (40 CFR 268.49) instead of the generic treatment standards (40 CFR 268.40).</a:t>
            </a:r>
            <a:r>
              <a:rPr lang="en-US" sz="2400" baseline="-25000" dirty="0"/>
              <a:t> </a:t>
            </a:r>
          </a:p>
          <a:p>
            <a:r>
              <a:rPr lang="en-US" sz="2400" dirty="0"/>
              <a:t>To achieve LDR compliance, the hazardous constituents in the soil must not exceed 10 times the universal treatment standards (10 x UTS). UTS for Pb is 0.75 mg/L.</a:t>
            </a:r>
          </a:p>
          <a:p>
            <a:r>
              <a:rPr lang="en-US" sz="2400" dirty="0"/>
              <a:t>In this case, the alternative treatment standards was 7.5 mg/L for Pb. The highest TCLP Pb sampled was 6.21 mg/L.</a:t>
            </a:r>
          </a:p>
          <a:p>
            <a:r>
              <a:rPr lang="en-US" sz="2400" dirty="0"/>
              <a:t>LSRP argued that the contaminated soil was </a:t>
            </a:r>
            <a:r>
              <a:rPr lang="en-US" sz="2400" b="1" dirty="0"/>
              <a:t>below</a:t>
            </a:r>
            <a:r>
              <a:rPr lang="en-US" sz="2400" dirty="0"/>
              <a:t> the Alternative Treatment Standards for soils at the point of generation allowing them to be disposed of in a Subtitle D landfill.</a:t>
            </a:r>
          </a:p>
          <a:p>
            <a:endParaRPr lang="en-US" dirty="0"/>
          </a:p>
          <a:p>
            <a:pPr marL="0" indent="0">
              <a:buNone/>
            </a:pPr>
            <a:endParaRPr lang="en-US" b="1" dirty="0"/>
          </a:p>
          <a:p>
            <a:pPr marL="0" indent="0">
              <a:buNone/>
            </a:pPr>
            <a:r>
              <a:rPr lang="en-US" dirty="0"/>
              <a:t> </a:t>
            </a:r>
          </a:p>
        </p:txBody>
      </p:sp>
    </p:spTree>
    <p:extLst>
      <p:ext uri="{BB962C8B-B14F-4D97-AF65-F5344CB8AC3E}">
        <p14:creationId xmlns:p14="http://schemas.microsoft.com/office/powerpoint/2010/main" val="805853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52A9C-96AA-4855-9298-620D1083FBF5}"/>
              </a:ext>
            </a:extLst>
          </p:cNvPr>
          <p:cNvSpPr>
            <a:spLocks noGrp="1"/>
          </p:cNvSpPr>
          <p:nvPr>
            <p:ph type="title"/>
          </p:nvPr>
        </p:nvSpPr>
        <p:spPr/>
        <p:txBody>
          <a:bodyPr>
            <a:normAutofit fontScale="90000"/>
          </a:bodyPr>
          <a:lstStyle/>
          <a:p>
            <a:r>
              <a:rPr lang="en-US" b="1" dirty="0"/>
              <a:t>268.49   Alternative LDR treatment standards for contaminated soil</a:t>
            </a:r>
            <a:br>
              <a:rPr lang="en-US" b="1" dirty="0"/>
            </a:br>
            <a:endParaRPr lang="en-US" dirty="0"/>
          </a:p>
        </p:txBody>
      </p:sp>
      <p:sp>
        <p:nvSpPr>
          <p:cNvPr id="3" name="Content Placeholder 2">
            <a:extLst>
              <a:ext uri="{FF2B5EF4-FFF2-40B4-BE49-F238E27FC236}">
                <a16:creationId xmlns:a16="http://schemas.microsoft.com/office/drawing/2014/main" id="{90FFCDC9-4D3F-4946-804D-B3A4450FBDF8}"/>
              </a:ext>
            </a:extLst>
          </p:cNvPr>
          <p:cNvSpPr>
            <a:spLocks noGrp="1"/>
          </p:cNvSpPr>
          <p:nvPr>
            <p:ph idx="1"/>
          </p:nvPr>
        </p:nvSpPr>
        <p:spPr>
          <a:xfrm>
            <a:off x="1371600" y="2285999"/>
            <a:ext cx="9601200" cy="4128655"/>
          </a:xfrm>
        </p:spPr>
        <p:txBody>
          <a:bodyPr>
            <a:normAutofit/>
          </a:bodyPr>
          <a:lstStyle/>
          <a:p>
            <a:pPr marL="0" indent="0">
              <a:buNone/>
            </a:pPr>
            <a:r>
              <a:rPr lang="en-US" sz="2400" dirty="0"/>
              <a:t>(c) </a:t>
            </a:r>
            <a:r>
              <a:rPr lang="en-US" sz="2400" i="1" dirty="0"/>
              <a:t>Treatment standards for contaminated soils.</a:t>
            </a:r>
            <a:r>
              <a:rPr lang="en-US" sz="2400" dirty="0"/>
              <a:t> Prior to land disposal, contaminated soil identified by paragraph (a) of this section as needing to comply with LDRs must be treated according to all the standards specified in this paragraph or according to the Universal Treatment Standards specified in 40 CFR 268.48.</a:t>
            </a:r>
          </a:p>
          <a:p>
            <a:pPr marL="530352" lvl="1" indent="0">
              <a:buNone/>
            </a:pPr>
            <a:r>
              <a:rPr lang="en-US" sz="2400" dirty="0"/>
              <a:t>(C) When treatment of any constituent subject to treatment to a 90 percent reduction standard would result in a concentration less than 10 times the Universal Treatment Standard for that constituent, </a:t>
            </a:r>
            <a:r>
              <a:rPr lang="en-US" sz="2400" b="1" dirty="0"/>
              <a:t>treatment to achieve constituent concentrations less than 10 times the universal treatment standard is not required. Universal Treatment Standards are identified in 40 CFR 268.48 Table UTS.</a:t>
            </a:r>
          </a:p>
          <a:p>
            <a:endParaRPr lang="en-US" sz="2400" dirty="0"/>
          </a:p>
        </p:txBody>
      </p:sp>
    </p:spTree>
    <p:extLst>
      <p:ext uri="{BB962C8B-B14F-4D97-AF65-F5344CB8AC3E}">
        <p14:creationId xmlns:p14="http://schemas.microsoft.com/office/powerpoint/2010/main" val="353183347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190</TotalTime>
  <Words>456</Words>
  <Application>Microsoft Office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Franklin Gothic Book</vt:lpstr>
      <vt:lpstr>Crop</vt:lpstr>
      <vt:lpstr>Case Study Alternative Treatment Standards for Contaminated Soils</vt:lpstr>
      <vt:lpstr>Background</vt:lpstr>
      <vt:lpstr>Investigation Findings</vt:lpstr>
      <vt:lpstr>Dilution Prohibition</vt:lpstr>
      <vt:lpstr>LSRP Response to NJDEP Position</vt:lpstr>
      <vt:lpstr>268.49   Alternative LDR treatment standards for contaminated soil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Remediation waste  Case Study</dc:title>
  <dc:creator>Sanchez, Martin</dc:creator>
  <cp:lastModifiedBy>Sanchez, Martin</cp:lastModifiedBy>
  <cp:revision>15</cp:revision>
  <dcterms:created xsi:type="dcterms:W3CDTF">2018-09-24T15:58:49Z</dcterms:created>
  <dcterms:modified xsi:type="dcterms:W3CDTF">2018-09-24T19:46:10Z</dcterms:modified>
</cp:coreProperties>
</file>